
<file path=[Content_Types].xml><?xml version="1.0" encoding="utf-8"?>
<Types xmlns="http://schemas.openxmlformats.org/package/2006/content-types">
  <Default Extension="tmp" ContentType="image/pn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9"/>
  </p:handoutMasterIdLst>
  <p:sldIdLst>
    <p:sldId id="256" r:id="rId2"/>
    <p:sldId id="303" r:id="rId3"/>
    <p:sldId id="279" r:id="rId4"/>
    <p:sldId id="281" r:id="rId5"/>
    <p:sldId id="304" r:id="rId6"/>
    <p:sldId id="278" r:id="rId7"/>
    <p:sldId id="282" r:id="rId8"/>
    <p:sldId id="283" r:id="rId9"/>
    <p:sldId id="306" r:id="rId10"/>
    <p:sldId id="289" r:id="rId11"/>
    <p:sldId id="288" r:id="rId12"/>
    <p:sldId id="287" r:id="rId13"/>
    <p:sldId id="286" r:id="rId14"/>
    <p:sldId id="291" r:id="rId15"/>
    <p:sldId id="295" r:id="rId16"/>
    <p:sldId id="294" r:id="rId17"/>
    <p:sldId id="322" r:id="rId18"/>
    <p:sldId id="293" r:id="rId19"/>
    <p:sldId id="292" r:id="rId20"/>
    <p:sldId id="296" r:id="rId21"/>
    <p:sldId id="316" r:id="rId22"/>
    <p:sldId id="317" r:id="rId23"/>
    <p:sldId id="318" r:id="rId24"/>
    <p:sldId id="321" r:id="rId25"/>
    <p:sldId id="319" r:id="rId26"/>
    <p:sldId id="320" r:id="rId27"/>
    <p:sldId id="299"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94660"/>
  </p:normalViewPr>
  <p:slideViewPr>
    <p:cSldViewPr snapToGrid="0">
      <p:cViewPr varScale="1">
        <p:scale>
          <a:sx n="131" d="100"/>
          <a:sy n="131" d="100"/>
        </p:scale>
        <p:origin x="2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680165C-D583-4613-BC10-6A2F52AB737D}" type="datetimeFigureOut">
              <a:rPr lang="en-US" smtClean="0"/>
              <a:t>8/1/19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F4D0CA0-A0E2-44CB-A9BC-0714F60DF9BA}" type="slidenum">
              <a:rPr lang="en-US" smtClean="0"/>
              <a:t>‹#›</a:t>
            </a:fld>
            <a:endParaRPr lang="en-US"/>
          </a:p>
        </p:txBody>
      </p:sp>
    </p:spTree>
    <p:extLst>
      <p:ext uri="{BB962C8B-B14F-4D97-AF65-F5344CB8AC3E}">
        <p14:creationId xmlns:p14="http://schemas.microsoft.com/office/powerpoint/2010/main" val="6917853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tmp"/><Relationship Id="rId4" Type="http://schemas.openxmlformats.org/officeDocument/2006/relationships/image" Target="../media/image20.tm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0.tmp"/><Relationship Id="rId1" Type="http://schemas.openxmlformats.org/officeDocument/2006/relationships/slideLayout" Target="../slideLayouts/slideLayout6.xml"/><Relationship Id="rId5" Type="http://schemas.openxmlformats.org/officeDocument/2006/relationships/image" Target="../media/image23.tmp"/><Relationship Id="rId4" Type="http://schemas.openxmlformats.org/officeDocument/2006/relationships/image" Target="../media/image19.tmp"/></Relationships>
</file>

<file path=ppt/slides/_rels/slide26.xml.rels><?xml version="1.0" encoding="UTF-8" standalone="yes"?>
<Relationships xmlns="http://schemas.openxmlformats.org/package/2006/relationships"><Relationship Id="rId2" Type="http://schemas.openxmlformats.org/officeDocument/2006/relationships/hyperlink" Target="https://shsu.cayuse424.com/"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Cayuse IRB Training</a:t>
            </a:r>
          </a:p>
        </p:txBody>
      </p:sp>
      <p:sp>
        <p:nvSpPr>
          <p:cNvPr id="3" name="Subtitle 2"/>
          <p:cNvSpPr>
            <a:spLocks noGrp="1"/>
          </p:cNvSpPr>
          <p:nvPr>
            <p:ph type="subTitle" idx="1"/>
          </p:nvPr>
        </p:nvSpPr>
        <p:spPr/>
        <p:txBody>
          <a:bodyPr>
            <a:normAutofit lnSpcReduction="10000"/>
          </a:bodyPr>
          <a:lstStyle/>
          <a:p>
            <a:r>
              <a:rPr lang="en-US" dirty="0"/>
              <a:t>Sharla Miles, M.Ed., CIP</a:t>
            </a:r>
          </a:p>
          <a:p>
            <a:r>
              <a:rPr lang="en-US" dirty="0"/>
              <a:t>Research Compliance Administrator</a:t>
            </a:r>
          </a:p>
          <a:p>
            <a:r>
              <a:rPr lang="en-US" dirty="0"/>
              <a:t>Research &amp; Sponsored Programs</a:t>
            </a:r>
          </a:p>
        </p:txBody>
      </p:sp>
    </p:spTree>
    <p:extLst>
      <p:ext uri="{BB962C8B-B14F-4D97-AF65-F5344CB8AC3E}">
        <p14:creationId xmlns:p14="http://schemas.microsoft.com/office/powerpoint/2010/main" val="3847545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357" y="624110"/>
            <a:ext cx="9453255" cy="1280890"/>
          </a:xfrm>
        </p:spPr>
        <p:txBody>
          <a:bodyPr/>
          <a:lstStyle/>
          <a:p>
            <a:r>
              <a:rPr lang="en-US" b="1" dirty="0"/>
              <a:t>Completing Initial Submission</a:t>
            </a:r>
          </a:p>
        </p:txBody>
      </p:sp>
      <p:sp>
        <p:nvSpPr>
          <p:cNvPr id="3" name="Content Placeholder 2"/>
          <p:cNvSpPr>
            <a:spLocks noGrp="1"/>
          </p:cNvSpPr>
          <p:nvPr>
            <p:ph idx="1"/>
          </p:nvPr>
        </p:nvSpPr>
        <p:spPr>
          <a:xfrm>
            <a:off x="1546167" y="1327266"/>
            <a:ext cx="9962158" cy="5530734"/>
          </a:xfrm>
        </p:spPr>
        <p:txBody>
          <a:bodyPr>
            <a:noAutofit/>
          </a:bodyPr>
          <a:lstStyle/>
          <a:p>
            <a:r>
              <a:rPr lang="en-US" b="1" dirty="0"/>
              <a:t>The section you are currently working on appears in the menu in green text. As you provide information, the status bar underneath the section turns green. When complete, the section name has a green check mark to its right. </a:t>
            </a:r>
          </a:p>
          <a:p>
            <a:r>
              <a:rPr lang="en-US" b="1" dirty="0"/>
              <a:t>Use the &lt; and &gt; buttons to navigate to the previous and next sections. You can also click on a section name in the menu at left to jump to that section.</a:t>
            </a:r>
          </a:p>
          <a:p>
            <a:pPr marL="0" indent="0">
              <a:buNone/>
            </a:pPr>
            <a:endParaRPr lang="en-US" sz="16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357" y="3028599"/>
            <a:ext cx="8951778" cy="3648272"/>
          </a:xfrm>
          <a:prstGeom prst="rect">
            <a:avLst/>
          </a:prstGeom>
        </p:spPr>
      </p:pic>
    </p:spTree>
    <p:extLst>
      <p:ext uri="{BB962C8B-B14F-4D97-AF65-F5344CB8AC3E}">
        <p14:creationId xmlns:p14="http://schemas.microsoft.com/office/powerpoint/2010/main" val="363828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337" y="327457"/>
            <a:ext cx="10532359" cy="5541327"/>
          </a:xfrm>
          <a:prstGeom prst="rect">
            <a:avLst/>
          </a:prstGeom>
        </p:spPr>
      </p:pic>
    </p:spTree>
    <p:extLst>
      <p:ext uri="{BB962C8B-B14F-4D97-AF65-F5344CB8AC3E}">
        <p14:creationId xmlns:p14="http://schemas.microsoft.com/office/powerpoint/2010/main" val="5254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Questions – Initial Submission</a:t>
            </a:r>
          </a:p>
        </p:txBody>
      </p:sp>
      <p:sp>
        <p:nvSpPr>
          <p:cNvPr id="3" name="Content Placeholder 2"/>
          <p:cNvSpPr>
            <a:spLocks noGrp="1"/>
          </p:cNvSpPr>
          <p:nvPr>
            <p:ph idx="1"/>
          </p:nvPr>
        </p:nvSpPr>
        <p:spPr>
          <a:xfrm>
            <a:off x="2592925" y="1335577"/>
            <a:ext cx="9389428" cy="5397732"/>
          </a:xfrm>
        </p:spPr>
        <p:txBody>
          <a:bodyPr>
            <a:noAutofit/>
          </a:bodyPr>
          <a:lstStyle/>
          <a:p>
            <a:r>
              <a:rPr lang="en-US" sz="1700" b="1" u="sng" dirty="0"/>
              <a:t>Radio Buttons:</a:t>
            </a:r>
            <a:r>
              <a:rPr lang="en-US" sz="1700" b="1" dirty="0"/>
              <a:t> Select one of the available options.</a:t>
            </a:r>
            <a:br>
              <a:rPr lang="en-US" sz="1700" b="1" dirty="0"/>
            </a:br>
            <a:endParaRPr lang="en-US" sz="1700" b="1" dirty="0"/>
          </a:p>
          <a:p>
            <a:r>
              <a:rPr lang="en-US" sz="1700" b="1" u="sng" dirty="0"/>
              <a:t>Check Boxes:</a:t>
            </a:r>
            <a:r>
              <a:rPr lang="en-US" sz="1700" b="1" dirty="0"/>
              <a:t> Select one or more of the available options.</a:t>
            </a:r>
            <a:br>
              <a:rPr lang="en-US" sz="1700" b="1" dirty="0"/>
            </a:br>
            <a:endParaRPr lang="en-US" sz="1700" b="1" dirty="0"/>
          </a:p>
          <a:p>
            <a:r>
              <a:rPr lang="en-US" sz="1700" b="1" u="sng" dirty="0"/>
              <a:t>Text Box:</a:t>
            </a:r>
            <a:r>
              <a:rPr lang="en-US" sz="1700" b="1" dirty="0"/>
              <a:t> provides space for a short answer that does not require a lot of explanation. You can enter multiple lines of text here if needed; the box will expand to fit the text.</a:t>
            </a:r>
            <a:br>
              <a:rPr lang="en-US" sz="1700" b="1" dirty="0"/>
            </a:br>
            <a:endParaRPr lang="en-US" sz="1700" b="1" dirty="0"/>
          </a:p>
          <a:p>
            <a:r>
              <a:rPr lang="en-US" sz="1700" b="1" u="sng" dirty="0"/>
              <a:t>Text Area:</a:t>
            </a:r>
            <a:r>
              <a:rPr lang="en-US" sz="1700" b="1" dirty="0"/>
              <a:t> The multi-line text editor allows you to apply simple text formatting such as bold, italics, underline, strikethrough, bulleted lists, numbered lists, and hyperlinks. </a:t>
            </a:r>
            <a:br>
              <a:rPr lang="en-US" sz="1700" b="1" dirty="0"/>
            </a:br>
            <a:endParaRPr lang="en-US" sz="1700" b="1" dirty="0"/>
          </a:p>
          <a:p>
            <a:r>
              <a:rPr lang="en-US" sz="1700" b="1" u="sng" dirty="0"/>
              <a:t>Person and Sponsor Finders:</a:t>
            </a:r>
            <a:r>
              <a:rPr lang="en-US" sz="1700" b="1" dirty="0"/>
              <a:t> allow you to search for personnel or sponsors to add to your submission. [See next slides for further directions]</a:t>
            </a:r>
            <a:br>
              <a:rPr lang="en-US" sz="1700" b="1" dirty="0"/>
            </a:br>
            <a:endParaRPr lang="en-US" sz="1700" b="1" dirty="0"/>
          </a:p>
          <a:p>
            <a:r>
              <a:rPr lang="en-US" sz="1700" b="1" u="sng" dirty="0"/>
              <a:t>Attachments:</a:t>
            </a:r>
            <a:r>
              <a:rPr lang="en-US" sz="1700" b="1" dirty="0"/>
              <a:t> Attachment fields allow you to upload one or more files to the study, or to include hyperlinks as "attachments". [See next slides for further directions] </a:t>
            </a:r>
          </a:p>
        </p:txBody>
      </p:sp>
    </p:spTree>
    <p:extLst>
      <p:ext uri="{BB962C8B-B14F-4D97-AF65-F5344CB8AC3E}">
        <p14:creationId xmlns:p14="http://schemas.microsoft.com/office/powerpoint/2010/main" val="294107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Questions – Person finders</a:t>
            </a:r>
          </a:p>
        </p:txBody>
      </p:sp>
      <p:sp>
        <p:nvSpPr>
          <p:cNvPr id="3" name="Content Placeholder 2"/>
          <p:cNvSpPr>
            <a:spLocks noGrp="1"/>
          </p:cNvSpPr>
          <p:nvPr>
            <p:ph idx="1"/>
          </p:nvPr>
        </p:nvSpPr>
        <p:spPr>
          <a:xfrm>
            <a:off x="1280160" y="1313412"/>
            <a:ext cx="10640292" cy="5544588"/>
          </a:xfrm>
        </p:spPr>
        <p:txBody>
          <a:bodyPr/>
          <a:lstStyle/>
          <a:p>
            <a:r>
              <a:rPr lang="en-US" b="1" dirty="0"/>
              <a:t>Some fields require a single person, such as the Primary Contact for a study.</a:t>
            </a:r>
          </a:p>
          <a:p>
            <a:r>
              <a:rPr lang="en-US" b="1" dirty="0">
                <a:solidFill>
                  <a:srgbClr val="0000FF"/>
                </a:solidFill>
              </a:rPr>
              <a:t>DO NOT DELETE PRIMARY CONTACT PERSON FROM YOUR SUBMISSION!</a:t>
            </a:r>
          </a:p>
          <a:p>
            <a:r>
              <a:rPr lang="en-US" b="1" dirty="0"/>
              <a:t>Other People finders allow you to select more than one person.</a:t>
            </a:r>
          </a:p>
          <a:p>
            <a:r>
              <a:rPr lang="en-US" b="1" dirty="0"/>
              <a:t>When you add a person to the selection, the + button changes to a check mark. </a:t>
            </a:r>
          </a:p>
          <a:p>
            <a:pPr marL="0" indent="0">
              <a:buNone/>
            </a:pPr>
            <a:endParaRPr lang="en-US" b="1"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2909454"/>
            <a:ext cx="6193057" cy="3724919"/>
          </a:xfrm>
          <a:prstGeom prst="rect">
            <a:avLst/>
          </a:prstGeom>
        </p:spPr>
      </p:pic>
      <p:sp>
        <p:nvSpPr>
          <p:cNvPr id="5" name="Title 1"/>
          <p:cNvSpPr txBox="1">
            <a:spLocks/>
          </p:cNvSpPr>
          <p:nvPr/>
        </p:nvSpPr>
        <p:spPr>
          <a:xfrm>
            <a:off x="7589521" y="3015075"/>
            <a:ext cx="4330932" cy="409769"/>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Types of Questions – Sponsor Finder</a:t>
            </a:r>
          </a:p>
        </p:txBody>
      </p:sp>
      <p:sp>
        <p:nvSpPr>
          <p:cNvPr id="6" name="Rectangle 5"/>
          <p:cNvSpPr/>
          <p:nvPr/>
        </p:nvSpPr>
        <p:spPr>
          <a:xfrm>
            <a:off x="7589520" y="3375482"/>
            <a:ext cx="4206240" cy="1200329"/>
          </a:xfrm>
          <a:prstGeom prst="rect">
            <a:avLst/>
          </a:prstGeom>
        </p:spPr>
        <p:txBody>
          <a:bodyPr wrap="square">
            <a:spAutoFit/>
          </a:bodyPr>
          <a:lstStyle/>
          <a:p>
            <a:r>
              <a:rPr lang="en-US" b="1" dirty="0"/>
              <a:t>Works the same way as Person finders, except that the search returns matching sponsors instead of people.</a:t>
            </a:r>
          </a:p>
        </p:txBody>
      </p:sp>
    </p:spTree>
    <p:extLst>
      <p:ext uri="{BB962C8B-B14F-4D97-AF65-F5344CB8AC3E}">
        <p14:creationId xmlns:p14="http://schemas.microsoft.com/office/powerpoint/2010/main" val="101106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Questions – Attachments</a:t>
            </a:r>
          </a:p>
        </p:txBody>
      </p:sp>
      <p:sp>
        <p:nvSpPr>
          <p:cNvPr id="3" name="Content Placeholder 2"/>
          <p:cNvSpPr>
            <a:spLocks noGrp="1"/>
          </p:cNvSpPr>
          <p:nvPr>
            <p:ph idx="1"/>
          </p:nvPr>
        </p:nvSpPr>
        <p:spPr>
          <a:xfrm>
            <a:off x="2223452" y="1904999"/>
            <a:ext cx="8915400" cy="4620491"/>
          </a:xfrm>
        </p:spPr>
        <p:txBody>
          <a:bodyPr>
            <a:noAutofit/>
          </a:bodyPr>
          <a:lstStyle/>
          <a:p>
            <a:r>
              <a:rPr lang="en-US" b="1" dirty="0"/>
              <a:t>Click </a:t>
            </a:r>
            <a:r>
              <a:rPr lang="en-US" b="1" u="sng" dirty="0"/>
              <a:t>Attach</a:t>
            </a:r>
            <a:r>
              <a:rPr lang="en-US" b="1" dirty="0"/>
              <a:t> to open the </a:t>
            </a:r>
            <a:r>
              <a:rPr lang="en-US" b="1" u="sng" dirty="0"/>
              <a:t>Documents</a:t>
            </a:r>
            <a:r>
              <a:rPr lang="en-US" b="1" dirty="0"/>
              <a:t> window. To add a file or link, click the + button and choose to add a URL or file. </a:t>
            </a:r>
          </a:p>
          <a:p>
            <a:endParaRPr lang="en-US" dirty="0"/>
          </a:p>
          <a:p>
            <a:endParaRPr lang="en-US" dirty="0"/>
          </a:p>
          <a:p>
            <a:endParaRPr lang="en-US" dirty="0"/>
          </a:p>
          <a:p>
            <a:endParaRPr lang="en-US" dirty="0"/>
          </a:p>
          <a:p>
            <a:endParaRPr lang="en-US" dirty="0"/>
          </a:p>
          <a:p>
            <a:endParaRPr lang="en-US" dirty="0"/>
          </a:p>
          <a:p>
            <a:endParaRPr lang="en-US" dirty="0"/>
          </a:p>
          <a:p>
            <a:r>
              <a:rPr lang="en-US" b="1" dirty="0"/>
              <a:t>Choosing </a:t>
            </a:r>
            <a:r>
              <a:rPr lang="en-US" b="1" u="sng" dirty="0"/>
              <a:t>Add File</a:t>
            </a:r>
            <a:r>
              <a:rPr lang="en-US" b="1" dirty="0"/>
              <a:t> launches the default file browser on your system.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882" y="2672039"/>
            <a:ext cx="8692539" cy="2639793"/>
          </a:xfrm>
          <a:prstGeom prst="rect">
            <a:avLst/>
          </a:prstGeom>
        </p:spPr>
      </p:pic>
    </p:spTree>
    <p:extLst>
      <p:ext uri="{BB962C8B-B14F-4D97-AF65-F5344CB8AC3E}">
        <p14:creationId xmlns:p14="http://schemas.microsoft.com/office/powerpoint/2010/main" val="141993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Help With Questions</a:t>
            </a:r>
          </a:p>
        </p:txBody>
      </p:sp>
      <p:sp>
        <p:nvSpPr>
          <p:cNvPr id="3" name="Content Placeholder 2"/>
          <p:cNvSpPr>
            <a:spLocks noGrp="1"/>
          </p:cNvSpPr>
          <p:nvPr>
            <p:ph idx="1"/>
          </p:nvPr>
        </p:nvSpPr>
        <p:spPr>
          <a:xfrm>
            <a:off x="2589212" y="1352204"/>
            <a:ext cx="8915400" cy="5505796"/>
          </a:xfrm>
        </p:spPr>
        <p:txBody>
          <a:bodyPr/>
          <a:lstStyle/>
          <a:p>
            <a:r>
              <a:rPr lang="en-US" sz="2000" b="1" dirty="0"/>
              <a:t>If there is help text for a particular question, you can click on the (?) button to the right of that question to view additional information. </a:t>
            </a:r>
            <a:endParaRPr lang="en-US" b="1" dirty="0"/>
          </a:p>
          <a:p>
            <a:pPr marL="0" indent="0">
              <a:buNone/>
            </a:pP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1" y="2749655"/>
            <a:ext cx="9381685" cy="2221356"/>
          </a:xfrm>
          <a:prstGeom prst="rect">
            <a:avLst/>
          </a:prstGeom>
        </p:spPr>
      </p:pic>
    </p:spTree>
    <p:extLst>
      <p:ext uri="{BB962C8B-B14F-4D97-AF65-F5344CB8AC3E}">
        <p14:creationId xmlns:p14="http://schemas.microsoft.com/office/powerpoint/2010/main" val="4267181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197" y="624110"/>
            <a:ext cx="9468196" cy="1280890"/>
          </a:xfrm>
        </p:spPr>
        <p:txBody>
          <a:bodyPr/>
          <a:lstStyle/>
          <a:p>
            <a:r>
              <a:rPr lang="en-US" b="1" dirty="0"/>
              <a:t>Completing Your Submission - Workflow</a:t>
            </a:r>
            <a:r>
              <a:rPr lang="en-US" dirty="0"/>
              <a:t>	 </a:t>
            </a:r>
          </a:p>
        </p:txBody>
      </p:sp>
      <p:sp>
        <p:nvSpPr>
          <p:cNvPr id="3" name="Content Placeholder 2"/>
          <p:cNvSpPr>
            <a:spLocks noGrp="1"/>
          </p:cNvSpPr>
          <p:nvPr>
            <p:ph idx="1"/>
          </p:nvPr>
        </p:nvSpPr>
        <p:spPr>
          <a:xfrm>
            <a:off x="2419005" y="1264555"/>
            <a:ext cx="9659388" cy="5518630"/>
          </a:xfrm>
        </p:spPr>
        <p:txBody>
          <a:bodyPr/>
          <a:lstStyle/>
          <a:p>
            <a:r>
              <a:rPr lang="en-US" b="1" u="sng" dirty="0"/>
              <a:t>Routing</a:t>
            </a:r>
            <a:r>
              <a:rPr lang="en-US" u="sng" dirty="0"/>
              <a:t>:</a:t>
            </a:r>
            <a:r>
              <a:rPr lang="en-US" dirty="0"/>
              <a:t> </a:t>
            </a:r>
            <a:r>
              <a:rPr lang="en-US" b="1" dirty="0"/>
              <a:t>when you finish filling out all parts of the submission, a "Complete Submission" link appears in the Routing menu. Completing the submission will send it to the PI for certification, which is the next step in the</a:t>
            </a:r>
            <a:r>
              <a:rPr lang="en-US" dirty="0"/>
              <a:t> </a:t>
            </a:r>
            <a:r>
              <a:rPr lang="en-US" b="1" u="sng" dirty="0"/>
              <a:t>submission</a:t>
            </a:r>
            <a:r>
              <a:rPr lang="en-US" u="sng" dirty="0"/>
              <a:t> </a:t>
            </a:r>
            <a:r>
              <a:rPr lang="en-US" b="1" u="sng" dirty="0"/>
              <a:t>workflow</a:t>
            </a:r>
            <a:r>
              <a:rPr lang="en-US" dirty="0"/>
              <a:t>.</a:t>
            </a:r>
          </a:p>
          <a:p>
            <a:pPr marL="0" indent="0">
              <a:buNone/>
            </a:pPr>
            <a:endParaRPr lang="en-US" dirty="0"/>
          </a:p>
          <a:p>
            <a:pPr marL="0" indent="0">
              <a:buNone/>
            </a:pP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693" y="2239409"/>
            <a:ext cx="7163612" cy="4543776"/>
          </a:xfrm>
          <a:prstGeom prst="rect">
            <a:avLst/>
          </a:prstGeom>
        </p:spPr>
      </p:pic>
      <p:sp>
        <p:nvSpPr>
          <p:cNvPr id="5" name="TextBox 4"/>
          <p:cNvSpPr txBox="1"/>
          <p:nvPr/>
        </p:nvSpPr>
        <p:spPr>
          <a:xfrm>
            <a:off x="9932305" y="3328430"/>
            <a:ext cx="2210862" cy="2031325"/>
          </a:xfrm>
          <a:prstGeom prst="rect">
            <a:avLst/>
          </a:prstGeom>
          <a:noFill/>
        </p:spPr>
        <p:txBody>
          <a:bodyPr wrap="none" rtlCol="0">
            <a:spAutoFit/>
          </a:bodyPr>
          <a:lstStyle/>
          <a:p>
            <a:r>
              <a:rPr lang="en-US" b="1" u="sng" dirty="0">
                <a:solidFill>
                  <a:srgbClr val="0000FF"/>
                </a:solidFill>
              </a:rPr>
              <a:t>Note:</a:t>
            </a:r>
            <a:r>
              <a:rPr lang="en-US" dirty="0">
                <a:solidFill>
                  <a:srgbClr val="0000FF"/>
                </a:solidFill>
              </a:rPr>
              <a:t> </a:t>
            </a:r>
            <a:r>
              <a:rPr lang="en-US" b="1" dirty="0">
                <a:solidFill>
                  <a:srgbClr val="0000FF"/>
                </a:solidFill>
              </a:rPr>
              <a:t>depending </a:t>
            </a:r>
          </a:p>
          <a:p>
            <a:r>
              <a:rPr lang="en-US" b="1" dirty="0">
                <a:solidFill>
                  <a:srgbClr val="0000FF"/>
                </a:solidFill>
              </a:rPr>
              <a:t>on number of</a:t>
            </a:r>
          </a:p>
          <a:p>
            <a:r>
              <a:rPr lang="en-US" b="1" dirty="0">
                <a:solidFill>
                  <a:srgbClr val="0000FF"/>
                </a:solidFill>
              </a:rPr>
              <a:t>sections, you may</a:t>
            </a:r>
          </a:p>
          <a:p>
            <a:r>
              <a:rPr lang="en-US" b="1" dirty="0">
                <a:solidFill>
                  <a:srgbClr val="0000FF"/>
                </a:solidFill>
              </a:rPr>
              <a:t>need to scroll</a:t>
            </a:r>
          </a:p>
          <a:p>
            <a:r>
              <a:rPr lang="en-US" b="1" dirty="0">
                <a:solidFill>
                  <a:srgbClr val="0000FF"/>
                </a:solidFill>
              </a:rPr>
              <a:t>to find the</a:t>
            </a:r>
          </a:p>
          <a:p>
            <a:r>
              <a:rPr lang="en-US" b="1" dirty="0">
                <a:solidFill>
                  <a:srgbClr val="0000FF"/>
                </a:solidFill>
              </a:rPr>
              <a:t>“Complete</a:t>
            </a:r>
          </a:p>
          <a:p>
            <a:r>
              <a:rPr lang="en-US" b="1" dirty="0">
                <a:solidFill>
                  <a:srgbClr val="0000FF"/>
                </a:solidFill>
              </a:rPr>
              <a:t>Submission” link. </a:t>
            </a:r>
          </a:p>
        </p:txBody>
      </p:sp>
    </p:spTree>
    <p:extLst>
      <p:ext uri="{BB962C8B-B14F-4D97-AF65-F5344CB8AC3E}">
        <p14:creationId xmlns:p14="http://schemas.microsoft.com/office/powerpoint/2010/main" val="171200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86704" cy="1280890"/>
          </a:xfrm>
        </p:spPr>
        <p:txBody>
          <a:bodyPr/>
          <a:lstStyle/>
          <a:p>
            <a:pPr algn="ctr"/>
            <a:r>
              <a:rPr lang="en-US" b="1" dirty="0"/>
              <a:t>Certifying Your Submission – Workflow (cont’d)</a:t>
            </a:r>
          </a:p>
        </p:txBody>
      </p:sp>
      <p:sp>
        <p:nvSpPr>
          <p:cNvPr id="3" name="Content Placeholder 2"/>
          <p:cNvSpPr>
            <a:spLocks noGrp="1"/>
          </p:cNvSpPr>
          <p:nvPr>
            <p:ph idx="1"/>
          </p:nvPr>
        </p:nvSpPr>
        <p:spPr>
          <a:xfrm>
            <a:off x="1338348" y="1904999"/>
            <a:ext cx="10615099" cy="3997037"/>
          </a:xfrm>
        </p:spPr>
        <p:txBody>
          <a:bodyPr/>
          <a:lstStyle/>
          <a:p>
            <a:r>
              <a:rPr lang="en-US" b="1" dirty="0"/>
              <a:t>Next step before routing begins: Certify your submission</a:t>
            </a:r>
          </a:p>
          <a:p>
            <a:r>
              <a:rPr lang="en-US" b="1" dirty="0"/>
              <a:t>To do so, on your Submission Details page, click Certify (see screen shot below)</a:t>
            </a:r>
          </a:p>
          <a:p>
            <a:pPr marL="0" indent="0">
              <a:buNone/>
            </a:pPr>
            <a:endParaRPr lang="en-US" dirty="0"/>
          </a:p>
          <a:p>
            <a:pPr marL="0" indent="0">
              <a:buNone/>
            </a:pP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348" y="2776449"/>
            <a:ext cx="10615099" cy="2610197"/>
          </a:xfrm>
          <a:prstGeom prst="rect">
            <a:avLst/>
          </a:prstGeom>
        </p:spPr>
      </p:pic>
    </p:spTree>
    <p:extLst>
      <p:ext uri="{BB962C8B-B14F-4D97-AF65-F5344CB8AC3E}">
        <p14:creationId xmlns:p14="http://schemas.microsoft.com/office/powerpoint/2010/main" val="66980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86704" cy="1280890"/>
          </a:xfrm>
        </p:spPr>
        <p:txBody>
          <a:bodyPr/>
          <a:lstStyle/>
          <a:p>
            <a:pPr algn="ctr"/>
            <a:r>
              <a:rPr lang="en-US" b="1" dirty="0"/>
              <a:t>Certifying Your Submission – Workflow (cont’d)</a:t>
            </a:r>
          </a:p>
        </p:txBody>
      </p:sp>
      <p:sp>
        <p:nvSpPr>
          <p:cNvPr id="3" name="Content Placeholder 2"/>
          <p:cNvSpPr>
            <a:spLocks noGrp="1"/>
          </p:cNvSpPr>
          <p:nvPr>
            <p:ph idx="1"/>
          </p:nvPr>
        </p:nvSpPr>
        <p:spPr>
          <a:xfrm>
            <a:off x="2664229" y="1904999"/>
            <a:ext cx="8915400" cy="4894811"/>
          </a:xfrm>
        </p:spPr>
        <p:txBody>
          <a:bodyPr/>
          <a:lstStyle/>
          <a:p>
            <a:r>
              <a:rPr lang="en-US" b="1" dirty="0"/>
              <a:t>If everything is correct, the PI “and” Co-PI must then Certify the submission. By certifying the submission, the PI and Co-PI assert that the submission is complete and accurate, and that they accept their responsibilities as PI and Co-PI of the study.</a:t>
            </a:r>
          </a:p>
          <a:p>
            <a:pPr marL="0" indent="0">
              <a:buNone/>
            </a:pPr>
            <a:endParaRPr lang="en-US" dirty="0"/>
          </a:p>
          <a:p>
            <a:pPr marL="0" indent="0">
              <a:buNone/>
            </a:pP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972" y="3131091"/>
            <a:ext cx="5298610" cy="3585697"/>
          </a:xfrm>
          <a:prstGeom prst="rect">
            <a:avLst/>
          </a:prstGeom>
        </p:spPr>
      </p:pic>
    </p:spTree>
    <p:extLst>
      <p:ext uri="{BB962C8B-B14F-4D97-AF65-F5344CB8AC3E}">
        <p14:creationId xmlns:p14="http://schemas.microsoft.com/office/powerpoint/2010/main" val="349701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82" y="624110"/>
            <a:ext cx="10376283" cy="780741"/>
          </a:xfrm>
        </p:spPr>
        <p:txBody>
          <a:bodyPr>
            <a:normAutofit/>
          </a:bodyPr>
          <a:lstStyle/>
          <a:p>
            <a:r>
              <a:rPr lang="en-US" sz="3200" b="1" dirty="0"/>
              <a:t>Pre-Review/Under Review – Addressing Comments</a:t>
            </a:r>
          </a:p>
        </p:txBody>
      </p:sp>
      <p:sp>
        <p:nvSpPr>
          <p:cNvPr id="3" name="Content Placeholder 2"/>
          <p:cNvSpPr>
            <a:spLocks noGrp="1"/>
          </p:cNvSpPr>
          <p:nvPr>
            <p:ph idx="1"/>
          </p:nvPr>
        </p:nvSpPr>
        <p:spPr>
          <a:xfrm>
            <a:off x="1798065" y="1302018"/>
            <a:ext cx="10199200" cy="5323225"/>
          </a:xfrm>
        </p:spPr>
        <p:txBody>
          <a:bodyPr>
            <a:noAutofit/>
          </a:bodyPr>
          <a:lstStyle/>
          <a:p>
            <a:r>
              <a:rPr lang="en-US" sz="2000" b="1" dirty="0"/>
              <a:t>The email address IRB system notifications will be sent from </a:t>
            </a:r>
            <a:r>
              <a:rPr lang="en-US" sz="2000" b="1" dirty="0">
                <a:solidFill>
                  <a:srgbClr val="0000FF"/>
                </a:solidFill>
              </a:rPr>
              <a:t>orsp@irb.shsu.edu.</a:t>
            </a:r>
          </a:p>
          <a:p>
            <a:pPr marL="0" indent="0">
              <a:buNone/>
            </a:pPr>
            <a:endParaRPr lang="en-US" sz="2000" b="1" dirty="0"/>
          </a:p>
          <a:p>
            <a:r>
              <a:rPr lang="en-US" sz="2000" b="1" dirty="0"/>
              <a:t>If the submission gets returned to you, you will see a comment icon in the sidebar next to each section that contains comments, and a similar icon underneath the questions that have comments on them. Click the                     link to see and respond to these comments.</a:t>
            </a:r>
            <a:br>
              <a:rPr lang="en-US" sz="2000" b="1" dirty="0"/>
            </a:br>
            <a:br>
              <a:rPr lang="en-US" sz="2000" b="1" dirty="0"/>
            </a:br>
            <a:br>
              <a:rPr lang="en-US" sz="2000" b="1" dirty="0"/>
            </a:br>
            <a:br>
              <a:rPr lang="en-US" sz="2000" dirty="0"/>
            </a:br>
            <a:endParaRPr lang="en-US" sz="2000" dirty="0"/>
          </a:p>
          <a:p>
            <a:r>
              <a:rPr lang="en-US" sz="2000" b="1" dirty="0"/>
              <a:t>After responding to a comment, change the drop down from Unaddressed to Addressed. Unaddressed comments have a red bar to their left, and display the comment count in the comment bubble icon for that question. You can toggle comments between </a:t>
            </a:r>
            <a:r>
              <a:rPr lang="en-US" sz="2000" dirty="0"/>
              <a:t>addressed </a:t>
            </a:r>
            <a:r>
              <a:rPr lang="en-US" sz="2000" b="1" dirty="0"/>
              <a:t>and</a:t>
            </a:r>
            <a:r>
              <a:rPr lang="en-US" sz="2000" dirty="0"/>
              <a:t> unaddressed </a:t>
            </a:r>
            <a:r>
              <a:rPr lang="en-US" sz="2000" b="1" dirty="0"/>
              <a:t>as needed.</a:t>
            </a:r>
          </a:p>
          <a:p>
            <a:pPr marL="0" indent="0">
              <a:buNone/>
            </a:pPr>
            <a:endParaRPr lang="en-US" sz="20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218" y="2904121"/>
            <a:ext cx="1028844" cy="200053"/>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623" y="5707706"/>
            <a:ext cx="1603628" cy="247685"/>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5187" y="5726759"/>
            <a:ext cx="1319316" cy="228632"/>
          </a:xfrm>
          <a:prstGeom prst="rect">
            <a:avLst/>
          </a:prstGeom>
        </p:spPr>
      </p:pic>
    </p:spTree>
    <p:extLst>
      <p:ext uri="{BB962C8B-B14F-4D97-AF65-F5344CB8AC3E}">
        <p14:creationId xmlns:p14="http://schemas.microsoft.com/office/powerpoint/2010/main" val="46763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670" y="2835296"/>
            <a:ext cx="8911687" cy="1280890"/>
          </a:xfrm>
        </p:spPr>
        <p:txBody>
          <a:bodyPr/>
          <a:lstStyle/>
          <a:p>
            <a:r>
              <a:rPr lang="en-US" sz="4000" b="1" dirty="0">
                <a:solidFill>
                  <a:srgbClr val="002060"/>
                </a:solidFill>
              </a:rPr>
              <a:t>Cayuse IRB: Creating a New Study</a:t>
            </a:r>
            <a:endParaRPr lang="en-US" b="1" dirty="0">
              <a:solidFill>
                <a:srgbClr val="002060"/>
              </a:solidFill>
            </a:endParaRPr>
          </a:p>
        </p:txBody>
      </p:sp>
    </p:spTree>
    <p:extLst>
      <p:ext uri="{BB962C8B-B14F-4D97-AF65-F5344CB8AC3E}">
        <p14:creationId xmlns:p14="http://schemas.microsoft.com/office/powerpoint/2010/main" val="242443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606" y="878903"/>
            <a:ext cx="10022493" cy="5723537"/>
          </a:xfrm>
          <a:prstGeom prst="rect">
            <a:avLst/>
          </a:prstGeom>
        </p:spPr>
      </p:pic>
      <p:sp>
        <p:nvSpPr>
          <p:cNvPr id="5" name="Rectangle 4"/>
          <p:cNvSpPr/>
          <p:nvPr/>
        </p:nvSpPr>
        <p:spPr>
          <a:xfrm>
            <a:off x="6801852" y="3541221"/>
            <a:ext cx="4469591" cy="1754326"/>
          </a:xfrm>
          <a:prstGeom prst="rect">
            <a:avLst/>
          </a:prstGeom>
          <a:ln>
            <a:solidFill>
              <a:srgbClr val="C00000"/>
            </a:solidFill>
          </a:ln>
        </p:spPr>
        <p:txBody>
          <a:bodyPr wrap="square">
            <a:spAutoFit/>
          </a:bodyPr>
          <a:lstStyle/>
          <a:p>
            <a:pPr marL="285750" indent="-285750">
              <a:buFont typeface="Arial" panose="020B0604020202020204" pitchFamily="34" charset="0"/>
              <a:buChar char="•"/>
            </a:pPr>
            <a:r>
              <a:rPr lang="en-US" b="1" dirty="0">
                <a:solidFill>
                  <a:srgbClr val="0000FF"/>
                </a:solidFill>
                <a:latin typeface="Arial" panose="020B0604020202020204" pitchFamily="34" charset="0"/>
              </a:rPr>
              <a:t>Once all comments on the submission have been addressed, the PI (or Co-PI, depending on your institution's settings) will need to re-certify the submission to return it to the IRB Analyst.</a:t>
            </a:r>
            <a:endParaRPr lang="en-US" b="1" dirty="0">
              <a:solidFill>
                <a:srgbClr val="0000FF"/>
              </a:solidFill>
            </a:endParaRPr>
          </a:p>
        </p:txBody>
      </p:sp>
    </p:spTree>
    <p:extLst>
      <p:ext uri="{BB962C8B-B14F-4D97-AF65-F5344CB8AC3E}">
        <p14:creationId xmlns:p14="http://schemas.microsoft.com/office/powerpoint/2010/main" val="416091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752" y="2411347"/>
            <a:ext cx="8063346" cy="830617"/>
          </a:xfrm>
        </p:spPr>
        <p:txBody>
          <a:bodyPr>
            <a:noAutofit/>
          </a:bodyPr>
          <a:lstStyle/>
          <a:p>
            <a:r>
              <a:rPr lang="en-US" sz="5400" b="1" dirty="0">
                <a:solidFill>
                  <a:srgbClr val="002060"/>
                </a:solidFill>
              </a:rPr>
              <a:t>Cayuse IRB Takeaways</a:t>
            </a:r>
            <a:endParaRPr lang="en-US" b="1" dirty="0">
              <a:solidFill>
                <a:srgbClr val="002060"/>
              </a:solidFill>
            </a:endParaRPr>
          </a:p>
        </p:txBody>
      </p:sp>
    </p:spTree>
    <p:extLst>
      <p:ext uri="{BB962C8B-B14F-4D97-AF65-F5344CB8AC3E}">
        <p14:creationId xmlns:p14="http://schemas.microsoft.com/office/powerpoint/2010/main" val="3207725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6" y="624110"/>
            <a:ext cx="10341032" cy="1280890"/>
          </a:xfrm>
        </p:spPr>
        <p:txBody>
          <a:bodyPr>
            <a:noAutofit/>
          </a:bodyPr>
          <a:lstStyle/>
          <a:p>
            <a:r>
              <a:rPr lang="en-US" sz="4000" b="1" dirty="0"/>
              <a:t>Which button in Cayuse IRB do you click on to Start a New Study?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784" y="2123902"/>
            <a:ext cx="2152650" cy="91440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784" y="3368965"/>
            <a:ext cx="2152650" cy="572513"/>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784" y="4272141"/>
            <a:ext cx="2152650" cy="587087"/>
          </a:xfrm>
          <a:prstGeom prst="rect">
            <a:avLst/>
          </a:prstGeom>
        </p:spPr>
      </p:pic>
      <p:sp>
        <p:nvSpPr>
          <p:cNvPr id="6" name="TextBox 5"/>
          <p:cNvSpPr txBox="1"/>
          <p:nvPr/>
        </p:nvSpPr>
        <p:spPr>
          <a:xfrm>
            <a:off x="1775238" y="2271323"/>
            <a:ext cx="498855" cy="461665"/>
          </a:xfrm>
          <a:prstGeom prst="rect">
            <a:avLst/>
          </a:prstGeom>
          <a:noFill/>
        </p:spPr>
        <p:txBody>
          <a:bodyPr wrap="none" rtlCol="0">
            <a:spAutoFit/>
          </a:bodyPr>
          <a:lstStyle/>
          <a:p>
            <a:r>
              <a:rPr lang="en-US" sz="2400" b="1" dirty="0"/>
              <a:t>A.</a:t>
            </a:r>
          </a:p>
        </p:txBody>
      </p:sp>
      <p:sp>
        <p:nvSpPr>
          <p:cNvPr id="7" name="TextBox 6"/>
          <p:cNvSpPr txBox="1"/>
          <p:nvPr/>
        </p:nvSpPr>
        <p:spPr>
          <a:xfrm>
            <a:off x="1775238" y="3424388"/>
            <a:ext cx="449162" cy="461665"/>
          </a:xfrm>
          <a:prstGeom prst="rect">
            <a:avLst/>
          </a:prstGeom>
          <a:noFill/>
        </p:spPr>
        <p:txBody>
          <a:bodyPr wrap="none" rtlCol="0">
            <a:spAutoFit/>
          </a:bodyPr>
          <a:lstStyle/>
          <a:p>
            <a:r>
              <a:rPr lang="en-US" sz="2400" b="1" dirty="0"/>
              <a:t>B.</a:t>
            </a:r>
          </a:p>
        </p:txBody>
      </p:sp>
      <p:sp>
        <p:nvSpPr>
          <p:cNvPr id="8" name="TextBox 7"/>
          <p:cNvSpPr txBox="1"/>
          <p:nvPr/>
        </p:nvSpPr>
        <p:spPr>
          <a:xfrm>
            <a:off x="1715581" y="4334851"/>
            <a:ext cx="511679" cy="461665"/>
          </a:xfrm>
          <a:prstGeom prst="rect">
            <a:avLst/>
          </a:prstGeom>
          <a:noFill/>
        </p:spPr>
        <p:txBody>
          <a:bodyPr wrap="none" rtlCol="0">
            <a:spAutoFit/>
          </a:bodyPr>
          <a:lstStyle/>
          <a:p>
            <a:r>
              <a:rPr lang="en-US" sz="2400" b="1" dirty="0"/>
              <a:t>C.</a:t>
            </a:r>
          </a:p>
        </p:txBody>
      </p:sp>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260" y="5355242"/>
            <a:ext cx="2077173" cy="538526"/>
          </a:xfrm>
          <a:prstGeom prst="rect">
            <a:avLst/>
          </a:prstGeom>
        </p:spPr>
      </p:pic>
      <p:sp>
        <p:nvSpPr>
          <p:cNvPr id="10" name="TextBox 9"/>
          <p:cNvSpPr txBox="1"/>
          <p:nvPr/>
        </p:nvSpPr>
        <p:spPr>
          <a:xfrm>
            <a:off x="1813069" y="5393672"/>
            <a:ext cx="486030" cy="461665"/>
          </a:xfrm>
          <a:prstGeom prst="rect">
            <a:avLst/>
          </a:prstGeom>
          <a:noFill/>
        </p:spPr>
        <p:txBody>
          <a:bodyPr wrap="none" rtlCol="0">
            <a:spAutoFit/>
          </a:bodyPr>
          <a:lstStyle/>
          <a:p>
            <a:r>
              <a:rPr lang="en-US" sz="2400" b="1" dirty="0"/>
              <a:t>D.</a:t>
            </a:r>
          </a:p>
        </p:txBody>
      </p:sp>
    </p:spTree>
    <p:extLst>
      <p:ext uri="{BB962C8B-B14F-4D97-AF65-F5344CB8AC3E}">
        <p14:creationId xmlns:p14="http://schemas.microsoft.com/office/powerpoint/2010/main" val="38715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par>
                                <p:cTn id="7" presetID="6" presetClass="emph" presetSubtype="0" fill="hold" grpId="0" nodeType="withEffect">
                                  <p:stCondLst>
                                    <p:cond delay="0"/>
                                  </p:stCondLst>
                                  <p:childTnLst>
                                    <p:animScale>
                                      <p:cBhvr>
                                        <p:cTn id="8"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874" y="624110"/>
            <a:ext cx="9301738" cy="1280890"/>
          </a:xfrm>
        </p:spPr>
        <p:txBody>
          <a:bodyPr>
            <a:normAutofit fontScale="90000"/>
          </a:bodyPr>
          <a:lstStyle/>
          <a:p>
            <a:r>
              <a:rPr lang="en-US" sz="4400" b="1" dirty="0"/>
              <a:t>Who are the Org Approvers at SHSU?</a:t>
            </a:r>
            <a:endParaRPr lang="en-US" b="1" dirty="0"/>
          </a:p>
        </p:txBody>
      </p:sp>
      <p:sp>
        <p:nvSpPr>
          <p:cNvPr id="3" name="TextBox 2"/>
          <p:cNvSpPr txBox="1"/>
          <p:nvPr/>
        </p:nvSpPr>
        <p:spPr>
          <a:xfrm>
            <a:off x="2878937" y="1381299"/>
            <a:ext cx="7949612" cy="4832092"/>
          </a:xfrm>
          <a:prstGeom prst="rect">
            <a:avLst/>
          </a:prstGeom>
          <a:noFill/>
        </p:spPr>
        <p:txBody>
          <a:bodyPr wrap="none" rtlCol="0">
            <a:spAutoFit/>
          </a:bodyPr>
          <a:lstStyle/>
          <a:p>
            <a:pPr marL="342900" indent="-342900">
              <a:buAutoNum type="alphaUcPeriod"/>
            </a:pPr>
            <a:r>
              <a:rPr lang="en-US" sz="4400" b="1" dirty="0"/>
              <a:t>Faculty Sponsor and Co-PI</a:t>
            </a:r>
            <a:br>
              <a:rPr lang="en-US" sz="4400" b="1" dirty="0"/>
            </a:br>
            <a:endParaRPr lang="en-US" sz="4400" b="1" dirty="0"/>
          </a:p>
          <a:p>
            <a:pPr marL="342900" indent="-342900">
              <a:buAutoNum type="alphaUcPeriod"/>
            </a:pPr>
            <a:r>
              <a:rPr lang="en-US" sz="4400" b="1" dirty="0"/>
              <a:t>PI and Co-PI</a:t>
            </a:r>
            <a:br>
              <a:rPr lang="en-US" sz="4400" b="1" dirty="0"/>
            </a:br>
            <a:endParaRPr lang="en-US" sz="4400" b="1" dirty="0"/>
          </a:p>
          <a:p>
            <a:pPr marL="342900" indent="-342900">
              <a:buAutoNum type="alphaUcPeriod"/>
            </a:pPr>
            <a:r>
              <a:rPr lang="en-US" sz="4400" b="1" dirty="0"/>
              <a:t>President Hoyt and CAD</a:t>
            </a:r>
            <a:br>
              <a:rPr lang="en-US" sz="4400" b="1" dirty="0"/>
            </a:br>
            <a:endParaRPr lang="en-US" sz="4400" b="1" dirty="0"/>
          </a:p>
          <a:p>
            <a:pPr marL="342900" indent="-342900">
              <a:buAutoNum type="alphaUcPeriod"/>
            </a:pPr>
            <a:r>
              <a:rPr lang="en-US" sz="4400" b="1" dirty="0"/>
              <a:t>Chair and Dean</a:t>
            </a:r>
          </a:p>
        </p:txBody>
      </p:sp>
    </p:spTree>
    <p:extLst>
      <p:ext uri="{BB962C8B-B14F-4D97-AF65-F5344CB8AC3E}">
        <p14:creationId xmlns:p14="http://schemas.microsoft.com/office/powerpoint/2010/main" val="346103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1405506"/>
            <a:ext cx="10099963" cy="2343534"/>
          </a:xfrm>
        </p:spPr>
        <p:txBody>
          <a:bodyPr>
            <a:noAutofit/>
          </a:bodyPr>
          <a:lstStyle/>
          <a:p>
            <a:r>
              <a:rPr lang="en-US" sz="4900" b="1" dirty="0"/>
              <a:t>The Modification Submission Type is new terminology for Amendment</a:t>
            </a:r>
            <a:endParaRPr lang="en-US" b="1" dirty="0"/>
          </a:p>
        </p:txBody>
      </p:sp>
      <p:sp>
        <p:nvSpPr>
          <p:cNvPr id="3" name="TextBox 2"/>
          <p:cNvSpPr txBox="1"/>
          <p:nvPr/>
        </p:nvSpPr>
        <p:spPr>
          <a:xfrm>
            <a:off x="7115695" y="4630189"/>
            <a:ext cx="2055371" cy="923330"/>
          </a:xfrm>
          <a:prstGeom prst="rect">
            <a:avLst/>
          </a:prstGeom>
          <a:noFill/>
        </p:spPr>
        <p:txBody>
          <a:bodyPr wrap="none" rtlCol="0">
            <a:spAutoFit/>
          </a:bodyPr>
          <a:lstStyle/>
          <a:p>
            <a:r>
              <a:rPr lang="en-US" sz="5400" b="1" dirty="0"/>
              <a:t>FALSE</a:t>
            </a:r>
          </a:p>
        </p:txBody>
      </p:sp>
      <p:sp>
        <p:nvSpPr>
          <p:cNvPr id="4" name="TextBox 3"/>
          <p:cNvSpPr txBox="1"/>
          <p:nvPr/>
        </p:nvSpPr>
        <p:spPr>
          <a:xfrm>
            <a:off x="3261360" y="4630189"/>
            <a:ext cx="1681871" cy="923330"/>
          </a:xfrm>
          <a:prstGeom prst="rect">
            <a:avLst/>
          </a:prstGeom>
          <a:noFill/>
        </p:spPr>
        <p:txBody>
          <a:bodyPr wrap="none" rtlCol="0">
            <a:spAutoFit/>
          </a:bodyPr>
          <a:lstStyle/>
          <a:p>
            <a:r>
              <a:rPr lang="en-US" sz="5400" b="1" dirty="0"/>
              <a:t>TRUE</a:t>
            </a:r>
          </a:p>
        </p:txBody>
      </p:sp>
    </p:spTree>
    <p:extLst>
      <p:ext uri="{BB962C8B-B14F-4D97-AF65-F5344CB8AC3E}">
        <p14:creationId xmlns:p14="http://schemas.microsoft.com/office/powerpoint/2010/main" val="81287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273" y="549295"/>
            <a:ext cx="8911687" cy="1280890"/>
          </a:xfrm>
        </p:spPr>
        <p:txBody>
          <a:bodyPr/>
          <a:lstStyle/>
          <a:p>
            <a:r>
              <a:rPr lang="en-US" b="1" dirty="0"/>
              <a:t>Which button in Cayuse IRB do you click on to Start your Initial Submission?</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3508" y="2193960"/>
            <a:ext cx="2152650" cy="587087"/>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508" y="3232075"/>
            <a:ext cx="2152650" cy="561561"/>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3508" y="5898892"/>
            <a:ext cx="2152650" cy="572513"/>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3508" y="4361600"/>
            <a:ext cx="2152650" cy="1083360"/>
          </a:xfrm>
          <a:prstGeom prst="rect">
            <a:avLst/>
          </a:prstGeom>
        </p:spPr>
      </p:pic>
      <p:sp>
        <p:nvSpPr>
          <p:cNvPr id="7" name="TextBox 6"/>
          <p:cNvSpPr txBox="1"/>
          <p:nvPr/>
        </p:nvSpPr>
        <p:spPr>
          <a:xfrm>
            <a:off x="3029571" y="2256670"/>
            <a:ext cx="498855" cy="461665"/>
          </a:xfrm>
          <a:prstGeom prst="rect">
            <a:avLst/>
          </a:prstGeom>
          <a:noFill/>
        </p:spPr>
        <p:txBody>
          <a:bodyPr wrap="none" rtlCol="0">
            <a:spAutoFit/>
          </a:bodyPr>
          <a:lstStyle/>
          <a:p>
            <a:r>
              <a:rPr lang="en-US" sz="2400" b="1" dirty="0"/>
              <a:t>A.</a:t>
            </a:r>
          </a:p>
        </p:txBody>
      </p:sp>
      <p:sp>
        <p:nvSpPr>
          <p:cNvPr id="8" name="TextBox 7"/>
          <p:cNvSpPr txBox="1"/>
          <p:nvPr/>
        </p:nvSpPr>
        <p:spPr>
          <a:xfrm>
            <a:off x="3054417" y="3257081"/>
            <a:ext cx="449162" cy="461665"/>
          </a:xfrm>
          <a:prstGeom prst="rect">
            <a:avLst/>
          </a:prstGeom>
          <a:noFill/>
        </p:spPr>
        <p:txBody>
          <a:bodyPr wrap="none" rtlCol="0">
            <a:spAutoFit/>
          </a:bodyPr>
          <a:lstStyle/>
          <a:p>
            <a:r>
              <a:rPr lang="en-US" sz="2400" b="1" dirty="0"/>
              <a:t>B.</a:t>
            </a:r>
          </a:p>
        </p:txBody>
      </p:sp>
      <p:sp>
        <p:nvSpPr>
          <p:cNvPr id="9" name="TextBox 8"/>
          <p:cNvSpPr txBox="1"/>
          <p:nvPr/>
        </p:nvSpPr>
        <p:spPr>
          <a:xfrm>
            <a:off x="2987913" y="4672447"/>
            <a:ext cx="511679" cy="461665"/>
          </a:xfrm>
          <a:prstGeom prst="rect">
            <a:avLst/>
          </a:prstGeom>
          <a:noFill/>
        </p:spPr>
        <p:txBody>
          <a:bodyPr wrap="none" rtlCol="0">
            <a:spAutoFit/>
          </a:bodyPr>
          <a:lstStyle/>
          <a:p>
            <a:r>
              <a:rPr lang="en-US" sz="2400" b="1" dirty="0"/>
              <a:t>C.</a:t>
            </a:r>
          </a:p>
        </p:txBody>
      </p:sp>
      <p:sp>
        <p:nvSpPr>
          <p:cNvPr id="10" name="TextBox 9"/>
          <p:cNvSpPr txBox="1"/>
          <p:nvPr/>
        </p:nvSpPr>
        <p:spPr>
          <a:xfrm>
            <a:off x="3002623" y="5954315"/>
            <a:ext cx="486030" cy="461665"/>
          </a:xfrm>
          <a:prstGeom prst="rect">
            <a:avLst/>
          </a:prstGeom>
          <a:noFill/>
        </p:spPr>
        <p:txBody>
          <a:bodyPr wrap="none" rtlCol="0">
            <a:spAutoFit/>
          </a:bodyPr>
          <a:lstStyle/>
          <a:p>
            <a:r>
              <a:rPr lang="en-US" sz="2400" b="1" dirty="0"/>
              <a:t>D.</a:t>
            </a:r>
          </a:p>
        </p:txBody>
      </p:sp>
    </p:spTree>
    <p:extLst>
      <p:ext uri="{BB962C8B-B14F-4D97-AF65-F5344CB8AC3E}">
        <p14:creationId xmlns:p14="http://schemas.microsoft.com/office/powerpoint/2010/main" val="18668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par>
                                <p:cTn id="7" presetID="6" presetClass="emph" presetSubtype="0" fill="hold" grpId="0" nodeType="withEffect">
                                  <p:stCondLst>
                                    <p:cond delay="0"/>
                                  </p:stCondLst>
                                  <p:childTnLst>
                                    <p:animScale>
                                      <p:cBhvr>
                                        <p:cTn id="8"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1" y="715548"/>
            <a:ext cx="9592886" cy="3291187"/>
          </a:xfrm>
        </p:spPr>
        <p:txBody>
          <a:bodyPr>
            <a:normAutofit/>
          </a:bodyPr>
          <a:lstStyle/>
          <a:p>
            <a:r>
              <a:rPr lang="en-US" sz="4800" b="1" dirty="0"/>
              <a:t>THE WEBSITE URL FOR ACCESSING CAYUSE IRB IS </a:t>
            </a:r>
            <a:br>
              <a:rPr lang="en-US" sz="4800" b="1" dirty="0"/>
            </a:br>
            <a:r>
              <a:rPr lang="en-US" sz="4800" b="1" dirty="0">
                <a:hlinkClick r:id="rId2"/>
              </a:rPr>
              <a:t>https://shsu.cayuse424.com/</a:t>
            </a:r>
            <a:r>
              <a:rPr lang="en-US" sz="4800" b="1" dirty="0"/>
              <a:t>. </a:t>
            </a:r>
          </a:p>
        </p:txBody>
      </p:sp>
      <p:sp>
        <p:nvSpPr>
          <p:cNvPr id="8" name="TextBox 7"/>
          <p:cNvSpPr txBox="1"/>
          <p:nvPr/>
        </p:nvSpPr>
        <p:spPr>
          <a:xfrm>
            <a:off x="7115695" y="4630189"/>
            <a:ext cx="2055371" cy="923330"/>
          </a:xfrm>
          <a:prstGeom prst="rect">
            <a:avLst/>
          </a:prstGeom>
          <a:noFill/>
        </p:spPr>
        <p:txBody>
          <a:bodyPr wrap="none" rtlCol="0">
            <a:spAutoFit/>
          </a:bodyPr>
          <a:lstStyle/>
          <a:p>
            <a:r>
              <a:rPr lang="en-US" sz="5400" b="1" dirty="0"/>
              <a:t>FALSE</a:t>
            </a:r>
          </a:p>
        </p:txBody>
      </p:sp>
      <p:sp>
        <p:nvSpPr>
          <p:cNvPr id="9" name="TextBox 8"/>
          <p:cNvSpPr txBox="1"/>
          <p:nvPr/>
        </p:nvSpPr>
        <p:spPr>
          <a:xfrm>
            <a:off x="3261360" y="4630189"/>
            <a:ext cx="1681871" cy="923330"/>
          </a:xfrm>
          <a:prstGeom prst="rect">
            <a:avLst/>
          </a:prstGeom>
          <a:noFill/>
        </p:spPr>
        <p:txBody>
          <a:bodyPr wrap="none" rtlCol="0">
            <a:spAutoFit/>
          </a:bodyPr>
          <a:lstStyle/>
          <a:p>
            <a:r>
              <a:rPr lang="en-US" sz="5400" b="1" dirty="0"/>
              <a:t>TRUE</a:t>
            </a:r>
          </a:p>
        </p:txBody>
      </p:sp>
    </p:spTree>
    <p:extLst>
      <p:ext uri="{BB962C8B-B14F-4D97-AF65-F5344CB8AC3E}">
        <p14:creationId xmlns:p14="http://schemas.microsoft.com/office/powerpoint/2010/main" val="351001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guntas y Respuestas- 8 de marzo, 2013 - Jaime, mi dul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601" y="1685673"/>
            <a:ext cx="6242304" cy="4511040"/>
          </a:xfrm>
          <a:prstGeom prst="rect">
            <a:avLst/>
          </a:prstGeom>
        </p:spPr>
      </p:pic>
      <p:sp>
        <p:nvSpPr>
          <p:cNvPr id="5" name="TextBox 4"/>
          <p:cNvSpPr txBox="1"/>
          <p:nvPr/>
        </p:nvSpPr>
        <p:spPr>
          <a:xfrm>
            <a:off x="847899" y="1224008"/>
            <a:ext cx="11049820" cy="461665"/>
          </a:xfrm>
          <a:prstGeom prst="rect">
            <a:avLst/>
          </a:prstGeom>
          <a:noFill/>
        </p:spPr>
        <p:txBody>
          <a:bodyPr wrap="none" rtlCol="0">
            <a:spAutoFit/>
          </a:bodyPr>
          <a:lstStyle/>
          <a:p>
            <a:r>
              <a:rPr lang="en-US" sz="2400" b="1" dirty="0"/>
              <a:t>CONTACT INFORMATION: </a:t>
            </a:r>
            <a:r>
              <a:rPr lang="en-US" sz="2400" b="1" dirty="0">
                <a:solidFill>
                  <a:srgbClr val="0000FF"/>
                </a:solidFill>
              </a:rPr>
              <a:t>SHARLA MILES, IRB@SHSU.EDU, 4-4875, THO 303A</a:t>
            </a:r>
          </a:p>
        </p:txBody>
      </p:sp>
      <p:sp>
        <p:nvSpPr>
          <p:cNvPr id="2" name="TextBox 1"/>
          <p:cNvSpPr txBox="1"/>
          <p:nvPr/>
        </p:nvSpPr>
        <p:spPr>
          <a:xfrm>
            <a:off x="2443942" y="199505"/>
            <a:ext cx="7741222" cy="830997"/>
          </a:xfrm>
          <a:prstGeom prst="rect">
            <a:avLst/>
          </a:prstGeom>
          <a:solidFill>
            <a:srgbClr val="FFFF00"/>
          </a:solidFill>
        </p:spPr>
        <p:txBody>
          <a:bodyPr wrap="none" rtlCol="0">
            <a:spAutoFit/>
          </a:bodyPr>
          <a:lstStyle/>
          <a:p>
            <a:r>
              <a:rPr lang="en-US" sz="4800" b="1" dirty="0"/>
              <a:t>GREAT JOB EVERYONE!!!!!!</a:t>
            </a:r>
          </a:p>
        </p:txBody>
      </p:sp>
    </p:spTree>
    <p:extLst>
      <p:ext uri="{BB962C8B-B14F-4D97-AF65-F5344CB8AC3E}">
        <p14:creationId xmlns:p14="http://schemas.microsoft.com/office/powerpoint/2010/main" val="333980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9674" y="631767"/>
            <a:ext cx="8911687" cy="766156"/>
          </a:xfrm>
        </p:spPr>
        <p:txBody>
          <a:bodyPr/>
          <a:lstStyle/>
          <a:p>
            <a:r>
              <a:rPr lang="en-US" b="1" dirty="0"/>
              <a:t>Creating a New Study</a:t>
            </a:r>
          </a:p>
        </p:txBody>
      </p:sp>
      <p:sp>
        <p:nvSpPr>
          <p:cNvPr id="3" name="Content Placeholder 2"/>
          <p:cNvSpPr>
            <a:spLocks noGrp="1"/>
          </p:cNvSpPr>
          <p:nvPr>
            <p:ph idx="1"/>
          </p:nvPr>
        </p:nvSpPr>
        <p:spPr>
          <a:xfrm>
            <a:off x="2559674" y="1296785"/>
            <a:ext cx="9485276" cy="5461461"/>
          </a:xfrm>
        </p:spPr>
        <p:txBody>
          <a:bodyPr>
            <a:noAutofit/>
          </a:bodyPr>
          <a:lstStyle/>
          <a:p>
            <a:r>
              <a:rPr lang="en-US" sz="2300" b="1" dirty="0"/>
              <a:t>Step 1: To create a new study, click the </a:t>
            </a:r>
            <a:r>
              <a:rPr lang="en-US" sz="2300" b="1" u="sng" dirty="0"/>
              <a:t>New Study</a:t>
            </a:r>
            <a:r>
              <a:rPr lang="en-US" sz="2300" b="1" dirty="0"/>
              <a:t> button in the upper right of either the Studies page or your Dashboard. </a:t>
            </a:r>
          </a:p>
          <a:p>
            <a:pPr marL="0" indent="0">
              <a:buNone/>
            </a:pPr>
            <a:endParaRPr lang="en-US" sz="2800" dirty="0"/>
          </a:p>
          <a:p>
            <a:endParaRPr lang="en-US" dirty="0"/>
          </a:p>
          <a:p>
            <a:endParaRPr lang="en-US" dirty="0"/>
          </a:p>
          <a:p>
            <a:pPr marL="0" indent="0">
              <a:buNone/>
            </a:pPr>
            <a:br>
              <a:rPr lang="en-US" dirty="0"/>
            </a:br>
            <a:endParaRPr lang="en-US" dirty="0"/>
          </a:p>
          <a:p>
            <a:pPr marL="0" indent="0">
              <a:buNone/>
            </a:pPr>
            <a:br>
              <a:rPr lang="en-US" dirty="0"/>
            </a:b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390" y="2303826"/>
            <a:ext cx="10608764" cy="2658872"/>
          </a:xfrm>
          <a:prstGeom prst="rect">
            <a:avLst/>
          </a:prstGeom>
        </p:spPr>
      </p:pic>
      <p:sp>
        <p:nvSpPr>
          <p:cNvPr id="5" name="TextBox 4"/>
          <p:cNvSpPr txBox="1"/>
          <p:nvPr/>
        </p:nvSpPr>
        <p:spPr>
          <a:xfrm>
            <a:off x="1412631" y="170102"/>
            <a:ext cx="10442282" cy="461665"/>
          </a:xfrm>
          <a:prstGeom prst="rect">
            <a:avLst/>
          </a:prstGeom>
          <a:noFill/>
        </p:spPr>
        <p:txBody>
          <a:bodyPr wrap="none" rtlCol="0">
            <a:spAutoFit/>
          </a:bodyPr>
          <a:lstStyle/>
          <a:p>
            <a:r>
              <a:rPr lang="en-US" sz="2400" b="1" dirty="0">
                <a:solidFill>
                  <a:srgbClr val="C00000"/>
                </a:solidFill>
              </a:rPr>
              <a:t>FYI: CAYUSE IRB IS NOW ON SHSU FAST LINKS FROM SHSU HOMEPAGE!!</a:t>
            </a:r>
            <a:endParaRPr lang="en-US" sz="2000" b="1" dirty="0">
              <a:solidFill>
                <a:srgbClr val="C00000"/>
              </a:solidFill>
            </a:endParaRPr>
          </a:p>
        </p:txBody>
      </p:sp>
    </p:spTree>
    <p:extLst>
      <p:ext uri="{BB962C8B-B14F-4D97-AF65-F5344CB8AC3E}">
        <p14:creationId xmlns:p14="http://schemas.microsoft.com/office/powerpoint/2010/main" val="132792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 a New Study (Cont’d)</a:t>
            </a:r>
          </a:p>
        </p:txBody>
      </p:sp>
      <p:sp>
        <p:nvSpPr>
          <p:cNvPr id="3" name="Content Placeholder 2"/>
          <p:cNvSpPr>
            <a:spLocks noGrp="1"/>
          </p:cNvSpPr>
          <p:nvPr>
            <p:ph idx="1"/>
          </p:nvPr>
        </p:nvSpPr>
        <p:spPr>
          <a:xfrm>
            <a:off x="1637607" y="1264555"/>
            <a:ext cx="9870718" cy="5593445"/>
          </a:xfrm>
        </p:spPr>
        <p:txBody>
          <a:bodyPr>
            <a:noAutofit/>
          </a:bodyPr>
          <a:lstStyle/>
          <a:p>
            <a:r>
              <a:rPr lang="en-US" b="1" dirty="0"/>
              <a:t>Step 2: Enter a title for your study (up to 600 characters). Then, click the </a:t>
            </a:r>
            <a:r>
              <a:rPr lang="en-US" b="1" u="sng" dirty="0"/>
              <a:t>Save</a:t>
            </a:r>
            <a:r>
              <a:rPr lang="en-US" b="1" dirty="0"/>
              <a:t> button.</a:t>
            </a:r>
          </a:p>
          <a:p>
            <a:pPr marL="0" indent="0">
              <a:buNone/>
            </a:pPr>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r>
              <a:rPr lang="en-US" b="1" dirty="0"/>
              <a:t>Step 2-a: After creating the new study, you will be taken to the </a:t>
            </a:r>
            <a:r>
              <a:rPr lang="en-US" b="1" u="sng" dirty="0"/>
              <a:t>Study Details</a:t>
            </a:r>
            <a:r>
              <a:rPr lang="en-US" b="1" dirty="0"/>
              <a:t> page.</a:t>
            </a:r>
          </a:p>
          <a:p>
            <a:r>
              <a:rPr lang="en-US" b="1" u="sng" dirty="0"/>
              <a:t>Note on Editing Study Titles:</a:t>
            </a:r>
            <a:r>
              <a:rPr lang="en-US" b="1" dirty="0"/>
              <a:t> You can choose to rename your study at any point up until the initial (or a withdrawal) submission has finished being reviewed. From the Study Details screen, click anywhere within the study title field to edit the title.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607" y="1666334"/>
            <a:ext cx="9459884" cy="3538521"/>
          </a:xfrm>
          <a:prstGeom prst="rect">
            <a:avLst/>
          </a:prstGeom>
        </p:spPr>
      </p:pic>
    </p:spTree>
    <p:extLst>
      <p:ext uri="{BB962C8B-B14F-4D97-AF65-F5344CB8AC3E}">
        <p14:creationId xmlns:p14="http://schemas.microsoft.com/office/powerpoint/2010/main" val="156215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178" y="2477849"/>
            <a:ext cx="9792393" cy="830617"/>
          </a:xfrm>
        </p:spPr>
        <p:txBody>
          <a:bodyPr>
            <a:noAutofit/>
          </a:bodyPr>
          <a:lstStyle/>
          <a:p>
            <a:r>
              <a:rPr lang="en-US" sz="4000" b="1" dirty="0">
                <a:solidFill>
                  <a:srgbClr val="002060"/>
                </a:solidFill>
              </a:rPr>
              <a:t>Cayuse IRB: Creating Initial Submission</a:t>
            </a:r>
            <a:endParaRPr lang="en-US" b="1" dirty="0">
              <a:solidFill>
                <a:srgbClr val="002060"/>
              </a:solidFill>
            </a:endParaRPr>
          </a:p>
        </p:txBody>
      </p:sp>
    </p:spTree>
    <p:extLst>
      <p:ext uri="{BB962C8B-B14F-4D97-AF65-F5344CB8AC3E}">
        <p14:creationId xmlns:p14="http://schemas.microsoft.com/office/powerpoint/2010/main" val="346858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 the Initial Submission</a:t>
            </a:r>
          </a:p>
        </p:txBody>
      </p:sp>
      <p:sp>
        <p:nvSpPr>
          <p:cNvPr id="3" name="Content Placeholder 2"/>
          <p:cNvSpPr>
            <a:spLocks noGrp="1"/>
          </p:cNvSpPr>
          <p:nvPr>
            <p:ph idx="1"/>
          </p:nvPr>
        </p:nvSpPr>
        <p:spPr>
          <a:xfrm>
            <a:off x="2592924" y="1264554"/>
            <a:ext cx="8915401" cy="5593445"/>
          </a:xfrm>
        </p:spPr>
        <p:txBody>
          <a:bodyPr>
            <a:noAutofit/>
          </a:bodyPr>
          <a:lstStyle/>
          <a:p>
            <a:r>
              <a:rPr lang="en-US" b="1" dirty="0"/>
              <a:t>Step 3: To begin working on your study, click New Submission to add the Initial submission for your study.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4" y="2204258"/>
            <a:ext cx="9185509" cy="4321233"/>
          </a:xfrm>
          <a:prstGeom prst="rect">
            <a:avLst/>
          </a:prstGeom>
        </p:spPr>
      </p:pic>
    </p:spTree>
    <p:extLst>
      <p:ext uri="{BB962C8B-B14F-4D97-AF65-F5344CB8AC3E}">
        <p14:creationId xmlns:p14="http://schemas.microsoft.com/office/powerpoint/2010/main" val="95370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 the Initial Submission (cont’d)</a:t>
            </a:r>
          </a:p>
        </p:txBody>
      </p:sp>
      <p:sp>
        <p:nvSpPr>
          <p:cNvPr id="3" name="Content Placeholder 2"/>
          <p:cNvSpPr>
            <a:spLocks noGrp="1"/>
          </p:cNvSpPr>
          <p:nvPr>
            <p:ph idx="1"/>
          </p:nvPr>
        </p:nvSpPr>
        <p:spPr>
          <a:xfrm>
            <a:off x="864524" y="1264555"/>
            <a:ext cx="11172305" cy="4936740"/>
          </a:xfrm>
        </p:spPr>
        <p:txBody>
          <a:bodyPr/>
          <a:lstStyle/>
          <a:p>
            <a:r>
              <a:rPr lang="en-US" b="1" dirty="0"/>
              <a:t>Step 4:  The initial submission appears below the study details. The person who creates the study is added as the PC by default. Click the Edit button to begin working on the initial submission.</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217" y="2310689"/>
            <a:ext cx="10836689" cy="3258837"/>
          </a:xfrm>
          <a:prstGeom prst="rect">
            <a:avLst/>
          </a:prstGeom>
        </p:spPr>
      </p:pic>
    </p:spTree>
    <p:extLst>
      <p:ext uri="{BB962C8B-B14F-4D97-AF65-F5344CB8AC3E}">
        <p14:creationId xmlns:p14="http://schemas.microsoft.com/office/powerpoint/2010/main" val="186201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 the Initial Submission (cont’d)</a:t>
            </a:r>
          </a:p>
        </p:txBody>
      </p:sp>
      <p:sp>
        <p:nvSpPr>
          <p:cNvPr id="3" name="Content Placeholder 2"/>
          <p:cNvSpPr>
            <a:spLocks noGrp="1"/>
          </p:cNvSpPr>
          <p:nvPr>
            <p:ph idx="1"/>
          </p:nvPr>
        </p:nvSpPr>
        <p:spPr>
          <a:xfrm>
            <a:off x="2589212" y="1335577"/>
            <a:ext cx="8915400" cy="5447608"/>
          </a:xfrm>
        </p:spPr>
        <p:txBody>
          <a:bodyPr/>
          <a:lstStyle/>
          <a:p>
            <a:r>
              <a:rPr lang="en-US" b="1" dirty="0"/>
              <a:t>Step 5: You will now be taken to your institution's initial submission form, where you can begin filling out the requested information. </a:t>
            </a:r>
          </a:p>
          <a:p>
            <a:pPr marL="0" indent="0">
              <a:buNone/>
            </a:pP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689" y="2051202"/>
            <a:ext cx="9042122" cy="4532478"/>
          </a:xfrm>
          <a:prstGeom prst="rect">
            <a:avLst/>
          </a:prstGeom>
        </p:spPr>
      </p:pic>
    </p:spTree>
    <p:extLst>
      <p:ext uri="{BB962C8B-B14F-4D97-AF65-F5344CB8AC3E}">
        <p14:creationId xmlns:p14="http://schemas.microsoft.com/office/powerpoint/2010/main" val="84166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178" y="2477849"/>
            <a:ext cx="9792393" cy="830617"/>
          </a:xfrm>
        </p:spPr>
        <p:txBody>
          <a:bodyPr>
            <a:normAutofit fontScale="90000"/>
          </a:bodyPr>
          <a:lstStyle/>
          <a:p>
            <a:r>
              <a:rPr lang="en-US" sz="4000" b="1" dirty="0">
                <a:solidFill>
                  <a:srgbClr val="002060"/>
                </a:solidFill>
              </a:rPr>
              <a:t>Cayuse IRB: Completing Initial Submission</a:t>
            </a:r>
            <a:endParaRPr lang="en-US" b="1" dirty="0">
              <a:solidFill>
                <a:srgbClr val="002060"/>
              </a:solidFill>
            </a:endParaRPr>
          </a:p>
        </p:txBody>
      </p:sp>
    </p:spTree>
    <p:extLst>
      <p:ext uri="{BB962C8B-B14F-4D97-AF65-F5344CB8AC3E}">
        <p14:creationId xmlns:p14="http://schemas.microsoft.com/office/powerpoint/2010/main" val="181532302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757</TotalTime>
  <Words>920</Words>
  <Application>Microsoft Macintosh PowerPoint</Application>
  <PresentationFormat>Widescreen</PresentationFormat>
  <Paragraphs>115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Wisp</vt:lpstr>
      <vt:lpstr>Cayuse IRB Training</vt:lpstr>
      <vt:lpstr>Cayuse IRB: Creating a New Study</vt:lpstr>
      <vt:lpstr>Creating a New Study</vt:lpstr>
      <vt:lpstr>Creating a New Study (Cont’d)</vt:lpstr>
      <vt:lpstr>Cayuse IRB: Creating Initial Submission</vt:lpstr>
      <vt:lpstr>Creating the Initial Submission</vt:lpstr>
      <vt:lpstr>Creating the Initial Submission (cont’d)</vt:lpstr>
      <vt:lpstr>Creating the Initial Submission (cont’d)</vt:lpstr>
      <vt:lpstr>Cayuse IRB: Completing Initial Submission</vt:lpstr>
      <vt:lpstr>Completing Initial Submission</vt:lpstr>
      <vt:lpstr>PowerPoint Presentation</vt:lpstr>
      <vt:lpstr>Types of Questions – Initial Submission</vt:lpstr>
      <vt:lpstr>Types of Questions – Person finders</vt:lpstr>
      <vt:lpstr>Types of Questions – Attachments</vt:lpstr>
      <vt:lpstr>Help With Questions</vt:lpstr>
      <vt:lpstr>Completing Your Submission - Workflow  </vt:lpstr>
      <vt:lpstr>Certifying Your Submission – Workflow (cont’d)</vt:lpstr>
      <vt:lpstr>Certifying Your Submission – Workflow (cont’d)</vt:lpstr>
      <vt:lpstr>Pre-Review/Under Review – Addressing Comments</vt:lpstr>
      <vt:lpstr>PowerPoint Presentation</vt:lpstr>
      <vt:lpstr>Cayuse IRB Takeaways</vt:lpstr>
      <vt:lpstr>Which button in Cayuse IRB do you click on to Start a New Study?</vt:lpstr>
      <vt:lpstr>Who are the Org Approvers at SHSU?</vt:lpstr>
      <vt:lpstr>The Modification Submission Type is new terminology for Amendment</vt:lpstr>
      <vt:lpstr>Which button in Cayuse IRB do you click on to Start your Initial Submission?</vt:lpstr>
      <vt:lpstr>THE WEBSITE URL FOR ACCESSING CAYUSE IRB IS  https://shsu.cayuse424.com/. </vt:lpstr>
      <vt:lpstr>PowerPoint Presentation</vt:lpstr>
    </vt:vector>
  </TitlesOfParts>
  <Company>Sam Houston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Cayuse IRB Training</dc:title>
  <dc:creator>Miles, Sharla</dc:creator>
  <cp:lastModifiedBy>Carson, Brooke</cp:lastModifiedBy>
  <cp:revision>65</cp:revision>
  <cp:lastPrinted>2018-09-20T16:15:16Z</cp:lastPrinted>
  <dcterms:created xsi:type="dcterms:W3CDTF">2018-07-24T20:12:50Z</dcterms:created>
  <dcterms:modified xsi:type="dcterms:W3CDTF">2019-08-01T21:09:01Z</dcterms:modified>
</cp:coreProperties>
</file>